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5"/>
  </p:notesMasterIdLst>
  <p:sldIdLst>
    <p:sldId id="271" r:id="rId2"/>
    <p:sldId id="284" r:id="rId3"/>
    <p:sldId id="285" r:id="rId4"/>
    <p:sldId id="286" r:id="rId5"/>
    <p:sldId id="287" r:id="rId6"/>
    <p:sldId id="288" r:id="rId7"/>
    <p:sldId id="290" r:id="rId8"/>
    <p:sldId id="289" r:id="rId9"/>
    <p:sldId id="291" r:id="rId10"/>
    <p:sldId id="295" r:id="rId11"/>
    <p:sldId id="292" r:id="rId12"/>
    <p:sldId id="293" r:id="rId13"/>
    <p:sldId id="294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4608"/>
    <p:restoredTop sz="94671"/>
  </p:normalViewPr>
  <p:slideViewPr>
    <p:cSldViewPr snapToGrid="0" snapToObjects="1">
      <p:cViewPr varScale="1">
        <p:scale>
          <a:sx n="125" d="100"/>
          <a:sy n="125" d="100"/>
        </p:scale>
        <p:origin x="1160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964" y="659781"/>
            <a:ext cx="8077200" cy="1673352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Basic Solutions Concepts (</a:t>
            </a:r>
            <a:r>
              <a:rPr lang="en-US" sz="6000" dirty="0" err="1"/>
              <a:t>pt</a:t>
            </a:r>
            <a:r>
              <a:rPr lang="en-US" sz="6000" dirty="0"/>
              <a:t> 2)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271587-4444-8E40-9502-6B5636F04526}"/>
              </a:ext>
            </a:extLst>
          </p:cNvPr>
          <p:cNvSpPr txBox="1"/>
          <p:nvPr/>
        </p:nvSpPr>
        <p:spPr>
          <a:xfrm>
            <a:off x="3241396" y="5423761"/>
            <a:ext cx="2679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Chris Kiekintveld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B450036-C2D3-6248-87DE-1868AD2A41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63"/>
    </mc:Choice>
    <mc:Fallback>
      <p:transition spd="slow" advTm="113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834C2-7447-6F41-A7B6-AE81BF327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Nash Equilibria in Canonical Games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12F492-51BC-F94E-BAC1-B2ECE5331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465" y="1528834"/>
            <a:ext cx="7055070" cy="51737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D8F98B-CBE2-4C40-B810-9E9234EACF19}"/>
              </a:ext>
            </a:extLst>
          </p:cNvPr>
          <p:cNvSpPr txBox="1"/>
          <p:nvPr/>
        </p:nvSpPr>
        <p:spPr>
          <a:xfrm>
            <a:off x="2060029" y="2967335"/>
            <a:ext cx="34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101EDF-7C3E-744A-95DC-C80D9081F9E4}"/>
              </a:ext>
            </a:extLst>
          </p:cNvPr>
          <p:cNvSpPr txBox="1"/>
          <p:nvPr/>
        </p:nvSpPr>
        <p:spPr>
          <a:xfrm>
            <a:off x="3641563" y="2984147"/>
            <a:ext cx="34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0E6BB1-E8CE-5441-9F64-0FDAE5085D09}"/>
              </a:ext>
            </a:extLst>
          </p:cNvPr>
          <p:cNvSpPr txBox="1"/>
          <p:nvPr/>
        </p:nvSpPr>
        <p:spPr>
          <a:xfrm>
            <a:off x="3294993" y="2984148"/>
            <a:ext cx="34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607391-BC69-0C41-BC8D-E29BC806F462}"/>
              </a:ext>
            </a:extLst>
          </p:cNvPr>
          <p:cNvSpPr txBox="1"/>
          <p:nvPr/>
        </p:nvSpPr>
        <p:spPr>
          <a:xfrm>
            <a:off x="3641563" y="2231322"/>
            <a:ext cx="34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*</a:t>
            </a: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B5FD92FE-5FDF-6346-A894-F38903E640EE}"/>
              </a:ext>
            </a:extLst>
          </p:cNvPr>
          <p:cNvSpPr/>
          <p:nvPr/>
        </p:nvSpPr>
        <p:spPr>
          <a:xfrm>
            <a:off x="3026977" y="2984146"/>
            <a:ext cx="1166651" cy="852130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7D44A9-5964-0C48-AAAF-FD5A441441DD}"/>
              </a:ext>
            </a:extLst>
          </p:cNvPr>
          <p:cNvSpPr txBox="1"/>
          <p:nvPr/>
        </p:nvSpPr>
        <p:spPr>
          <a:xfrm>
            <a:off x="294291" y="3928901"/>
            <a:ext cx="8665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Paradox of the Prisoner’s Dilemma</a:t>
            </a:r>
            <a:r>
              <a:rPr lang="en-US" dirty="0"/>
              <a:t>: Nash equilibrium is the only Pareto-Optimal outcome!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98C1CBB7-FCCA-174F-94B0-55DA773401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482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496"/>
    </mc:Choice>
    <mc:Fallback>
      <p:transition spd="slow" advTm="60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834C2-7447-6F41-A7B6-AE81BF327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Nash Equilibria in Canonical Games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12F492-51BC-F94E-BAC1-B2ECE5331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465" y="1528834"/>
            <a:ext cx="7055070" cy="51737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D8F98B-CBE2-4C40-B810-9E9234EACF19}"/>
              </a:ext>
            </a:extLst>
          </p:cNvPr>
          <p:cNvSpPr txBox="1"/>
          <p:nvPr/>
        </p:nvSpPr>
        <p:spPr>
          <a:xfrm>
            <a:off x="5575738" y="2115707"/>
            <a:ext cx="34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101EDF-7C3E-744A-95DC-C80D9081F9E4}"/>
              </a:ext>
            </a:extLst>
          </p:cNvPr>
          <p:cNvSpPr txBox="1"/>
          <p:nvPr/>
        </p:nvSpPr>
        <p:spPr>
          <a:xfrm>
            <a:off x="6857729" y="2879044"/>
            <a:ext cx="34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0E6BB1-E8CE-5441-9F64-0FDAE5085D09}"/>
              </a:ext>
            </a:extLst>
          </p:cNvPr>
          <p:cNvSpPr txBox="1"/>
          <p:nvPr/>
        </p:nvSpPr>
        <p:spPr>
          <a:xfrm>
            <a:off x="6511159" y="2879045"/>
            <a:ext cx="34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607391-BC69-0C41-BC8D-E29BC806F462}"/>
              </a:ext>
            </a:extLst>
          </p:cNvPr>
          <p:cNvSpPr txBox="1"/>
          <p:nvPr/>
        </p:nvSpPr>
        <p:spPr>
          <a:xfrm>
            <a:off x="5922308" y="2115708"/>
            <a:ext cx="34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*</a:t>
            </a: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B5FD92FE-5FDF-6346-A894-F38903E640EE}"/>
              </a:ext>
            </a:extLst>
          </p:cNvPr>
          <p:cNvSpPr/>
          <p:nvPr/>
        </p:nvSpPr>
        <p:spPr>
          <a:xfrm>
            <a:off x="5365119" y="2079464"/>
            <a:ext cx="1166651" cy="852130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Frame 9">
            <a:extLst>
              <a:ext uri="{FF2B5EF4-FFF2-40B4-BE49-F238E27FC236}">
                <a16:creationId xmlns:a16="http://schemas.microsoft.com/office/drawing/2014/main" id="{7CC6CE42-1338-5546-B477-2E6C2F147B0C}"/>
              </a:ext>
            </a:extLst>
          </p:cNvPr>
          <p:cNvSpPr/>
          <p:nvPr/>
        </p:nvSpPr>
        <p:spPr>
          <a:xfrm>
            <a:off x="6274403" y="2867590"/>
            <a:ext cx="1166651" cy="852130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DF7D3A3-CC1C-734C-9BAB-B181D75657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927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950"/>
    </mc:Choice>
    <mc:Fallback>
      <p:transition spd="slow" advTm="579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834C2-7447-6F41-A7B6-AE81BF327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Nash Equilibria in Canonical Games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12F492-51BC-F94E-BAC1-B2ECE5331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465" y="1528834"/>
            <a:ext cx="7055070" cy="51737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D8F98B-CBE2-4C40-B810-9E9234EACF19}"/>
              </a:ext>
            </a:extLst>
          </p:cNvPr>
          <p:cNvSpPr txBox="1"/>
          <p:nvPr/>
        </p:nvSpPr>
        <p:spPr>
          <a:xfrm>
            <a:off x="2475186" y="4867501"/>
            <a:ext cx="34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101EDF-7C3E-744A-95DC-C80D9081F9E4}"/>
              </a:ext>
            </a:extLst>
          </p:cNvPr>
          <p:cNvSpPr txBox="1"/>
          <p:nvPr/>
        </p:nvSpPr>
        <p:spPr>
          <a:xfrm>
            <a:off x="3484630" y="5632754"/>
            <a:ext cx="34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0E6BB1-E8CE-5441-9F64-0FDAE5085D09}"/>
              </a:ext>
            </a:extLst>
          </p:cNvPr>
          <p:cNvSpPr txBox="1"/>
          <p:nvPr/>
        </p:nvSpPr>
        <p:spPr>
          <a:xfrm>
            <a:off x="3231932" y="5632755"/>
            <a:ext cx="34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607391-BC69-0C41-BC8D-E29BC806F462}"/>
              </a:ext>
            </a:extLst>
          </p:cNvPr>
          <p:cNvSpPr txBox="1"/>
          <p:nvPr/>
        </p:nvSpPr>
        <p:spPr>
          <a:xfrm>
            <a:off x="2716654" y="4867501"/>
            <a:ext cx="34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*</a:t>
            </a: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B5FD92FE-5FDF-6346-A894-F38903E640EE}"/>
              </a:ext>
            </a:extLst>
          </p:cNvPr>
          <p:cNvSpPr/>
          <p:nvPr/>
        </p:nvSpPr>
        <p:spPr>
          <a:xfrm>
            <a:off x="2280607" y="4780625"/>
            <a:ext cx="993366" cy="852130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9FAA26BD-298A-F44B-B083-196BD6494B67}"/>
              </a:ext>
            </a:extLst>
          </p:cNvPr>
          <p:cNvSpPr/>
          <p:nvPr/>
        </p:nvSpPr>
        <p:spPr>
          <a:xfrm>
            <a:off x="3025897" y="5576152"/>
            <a:ext cx="993366" cy="852130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640EF03-38ED-EB45-B5D8-42E930EB53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628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074"/>
    </mc:Choice>
    <mc:Fallback>
      <p:transition spd="slow" advTm="760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834C2-7447-6F41-A7B6-AE81BF327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Nash Equilibria in Canonical Games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12F492-51BC-F94E-BAC1-B2ECE5331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465" y="1528834"/>
            <a:ext cx="7055070" cy="51737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D8F98B-CBE2-4C40-B810-9E9234EACF19}"/>
              </a:ext>
            </a:extLst>
          </p:cNvPr>
          <p:cNvSpPr txBox="1"/>
          <p:nvPr/>
        </p:nvSpPr>
        <p:spPr>
          <a:xfrm>
            <a:off x="5817476" y="4858202"/>
            <a:ext cx="34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101EDF-7C3E-744A-95DC-C80D9081F9E4}"/>
              </a:ext>
            </a:extLst>
          </p:cNvPr>
          <p:cNvSpPr txBox="1"/>
          <p:nvPr/>
        </p:nvSpPr>
        <p:spPr>
          <a:xfrm>
            <a:off x="5817476" y="5632753"/>
            <a:ext cx="34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0E6BB1-E8CE-5441-9F64-0FDAE5085D09}"/>
              </a:ext>
            </a:extLst>
          </p:cNvPr>
          <p:cNvSpPr txBox="1"/>
          <p:nvPr/>
        </p:nvSpPr>
        <p:spPr>
          <a:xfrm>
            <a:off x="6805450" y="5632753"/>
            <a:ext cx="34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607391-BC69-0C41-BC8D-E29BC806F462}"/>
              </a:ext>
            </a:extLst>
          </p:cNvPr>
          <p:cNvSpPr txBox="1"/>
          <p:nvPr/>
        </p:nvSpPr>
        <p:spPr>
          <a:xfrm>
            <a:off x="6805450" y="4879927"/>
            <a:ext cx="34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*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CBCE599-1410-AA4C-94CE-6C9DE4F1AB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87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686"/>
    </mc:Choice>
    <mc:Fallback>
      <p:transition spd="slow" advTm="876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94061-6B00-A444-8182-EAA314DBB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Response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90A90B-C422-5C4E-B805-0B51A976A2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knew what all of the other players were going to do, it is (relatively) easy to decide what to do</a:t>
            </a:r>
          </a:p>
          <a:p>
            <a:pPr lvl="1"/>
            <a:r>
              <a:rPr lang="en-US" dirty="0"/>
              <a:t>Essentially, this just becomes a single-agent decision problem</a:t>
            </a:r>
          </a:p>
          <a:p>
            <a:pPr lvl="1"/>
            <a:r>
              <a:rPr lang="en-US" dirty="0"/>
              <a:t>Finding the action that maximizes the expected value against the opponent action profile is called “best response”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981E4F7-657E-3C41-A5F0-3F990D6B10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376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667"/>
    </mc:Choice>
    <mc:Fallback>
      <p:transition spd="slow" advTm="1196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E94CB-B269-1B4F-BEA4-C97E900A6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Response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01877E-EAE3-574D-AA45-918F87EA8F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&lt;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&gt;</m:t>
                    </m:r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now we can write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b="0" dirty="0"/>
              </a:p>
              <a:p>
                <a:pPr lvl="1"/>
                <a:endParaRPr lang="en-US" dirty="0"/>
              </a:p>
              <a:p>
                <a:r>
                  <a:rPr lang="en-US" dirty="0">
                    <a:solidFill>
                      <a:srgbClr val="FF0000"/>
                    </a:solidFill>
                  </a:rPr>
                  <a:t>Best Response</a:t>
                </a:r>
                <a:r>
                  <a:rPr lang="en-US" dirty="0"/>
                  <a:t>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𝐵𝑅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𝑖𝑓𝑓</m:t>
                    </m:r>
                  </m:oMath>
                </a14:m>
                <a:endParaRPr lang="en-US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118872" indent="0">
                  <a:buNone/>
                </a:pPr>
                <a:r>
                  <a:rPr lang="en-US" b="0" dirty="0">
                    <a:ea typeface="Cambria Math" panose="02040503050406030204" pitchFamily="18" charset="0"/>
                  </a:rPr>
                  <a:t>  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bSup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)≥</m:t>
                    </m:r>
                  </m:oMath>
                </a14:m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𝑈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118872" indent="0">
                  <a:buNone/>
                </a:pPr>
                <a:endParaRPr lang="en-US" dirty="0"/>
              </a:p>
              <a:p>
                <a:r>
                  <a:rPr lang="en-US" dirty="0"/>
                  <a:t>For large games, best responses can be found using optimization techniques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801877E-EAE3-574D-AA45-918F87EA8F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t="-546" r="-24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F1166AE-BFA0-A547-8836-F6837E43C4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014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202"/>
    </mc:Choice>
    <mc:Fallback>
      <p:transition spd="slow" advTm="1952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25018-F8AD-604B-A1C2-39C5C769D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Nash Equilibrium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984FE4-3E60-9049-A6B8-6A92BA354E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 let’s return to the setting where the players do not know anything directly about what the other players will do</a:t>
            </a:r>
          </a:p>
          <a:p>
            <a:r>
              <a:rPr lang="en-US" dirty="0"/>
              <a:t>What can we say about what actions will be played?</a:t>
            </a:r>
          </a:p>
          <a:p>
            <a:endParaRPr lang="en-US" dirty="0"/>
          </a:p>
          <a:p>
            <a:r>
              <a:rPr lang="en-US" dirty="0"/>
              <a:t>Players must </a:t>
            </a:r>
            <a:r>
              <a:rPr lang="en-US" i="1" dirty="0"/>
              <a:t>predict</a:t>
            </a:r>
            <a:r>
              <a:rPr lang="en-US" dirty="0"/>
              <a:t> what the other players will do and play a </a:t>
            </a:r>
            <a:r>
              <a:rPr lang="en-US" i="1" dirty="0"/>
              <a:t>response</a:t>
            </a:r>
          </a:p>
          <a:p>
            <a:pPr lvl="1"/>
            <a:r>
              <a:rPr lang="en-US" dirty="0"/>
              <a:t>Variations on how to do both of these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D2F2949-388C-B749-B8BA-DB7FF186AD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799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668"/>
    </mc:Choice>
    <mc:Fallback>
      <p:transition spd="slow" advTm="1236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86663-FD84-2D4E-8520-6379B78A2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Nash Equilibrium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645C66-25AA-C14D-AB6B-E061F0BBD0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 idea: players are </a:t>
            </a:r>
            <a:r>
              <a:rPr lang="en-US" dirty="0">
                <a:solidFill>
                  <a:srgbClr val="FF0000"/>
                </a:solidFill>
              </a:rPr>
              <a:t>rational</a:t>
            </a:r>
            <a:r>
              <a:rPr lang="en-US" dirty="0"/>
              <a:t> and should make </a:t>
            </a:r>
            <a:r>
              <a:rPr lang="en-US" dirty="0">
                <a:solidFill>
                  <a:srgbClr val="FF0000"/>
                </a:solidFill>
              </a:rPr>
              <a:t>correct</a:t>
            </a:r>
            <a:r>
              <a:rPr lang="en-US" dirty="0"/>
              <a:t> decisions</a:t>
            </a:r>
          </a:p>
          <a:p>
            <a:pPr lvl="1"/>
            <a:r>
              <a:rPr lang="en-US" i="1" dirty="0"/>
              <a:t>Correctly</a:t>
            </a:r>
            <a:r>
              <a:rPr lang="en-US" dirty="0"/>
              <a:t> predict what other players will do</a:t>
            </a:r>
          </a:p>
          <a:p>
            <a:pPr lvl="1"/>
            <a:r>
              <a:rPr lang="en-US" i="1" dirty="0"/>
              <a:t>Correctly</a:t>
            </a:r>
            <a:r>
              <a:rPr lang="en-US" dirty="0"/>
              <a:t> play a best response to that prediction</a:t>
            </a:r>
          </a:p>
          <a:p>
            <a:pPr lvl="1"/>
            <a:endParaRPr lang="en-US" dirty="0"/>
          </a:p>
          <a:p>
            <a:r>
              <a:rPr lang="en-US" dirty="0"/>
              <a:t>Nash equilibria are strategy profiles that meet these conditions for </a:t>
            </a:r>
            <a:r>
              <a:rPr lang="en-US" dirty="0">
                <a:solidFill>
                  <a:srgbClr val="FF0000"/>
                </a:solidFill>
              </a:rPr>
              <a:t>all</a:t>
            </a:r>
            <a:r>
              <a:rPr lang="en-US" dirty="0"/>
              <a:t> players</a:t>
            </a:r>
          </a:p>
          <a:p>
            <a:pPr lvl="1"/>
            <a:r>
              <a:rPr lang="en-US" dirty="0"/>
              <a:t>”Stable” profiles where no player wants to change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83DB28F-679D-2447-B803-532F9DF72E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925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565"/>
    </mc:Choice>
    <mc:Fallback>
      <p:transition spd="slow" advTm="1705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FFC9ED-BAE7-1C43-B604-D7C895BB8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Pure Strategy Nash Equilibrium (PSNE)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CD7C8B-D091-3441-9543-548B9C1BE3C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An action profile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 &lt;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,…,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&gt;</m:t>
                    </m:r>
                  </m:oMath>
                </a14:m>
                <a:r>
                  <a:rPr lang="en-US" dirty="0"/>
                  <a:t> is a </a:t>
                </a:r>
                <a:r>
                  <a:rPr lang="en-US" dirty="0">
                    <a:solidFill>
                      <a:srgbClr val="FF0000"/>
                    </a:solidFill>
                  </a:rPr>
                  <a:t>pure strategy Nash equilibrium</a:t>
                </a:r>
                <a:r>
                  <a:rPr lang="en-US" dirty="0"/>
                  <a:t> (PSNE) </a:t>
                </a:r>
                <a:r>
                  <a:rPr lang="en-US" dirty="0" err="1"/>
                  <a:t>iff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                      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∀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𝐵𝑅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lang="en-US" b="0" dirty="0">
                  <a:ea typeface="Cambria Math" panose="02040503050406030204" pitchFamily="18" charset="0"/>
                </a:endParaRPr>
              </a:p>
              <a:p>
                <a:endParaRPr lang="en-US" dirty="0"/>
              </a:p>
              <a:p>
                <a:r>
                  <a:rPr lang="en-US" dirty="0"/>
                  <a:t>Existence: does every game have at least one PSNE?</a:t>
                </a:r>
              </a:p>
              <a:p>
                <a:r>
                  <a:rPr lang="en-US" dirty="0"/>
                  <a:t>Uniqueness: does every game have a unique PSNE?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8CD7C8B-D091-3441-9543-548B9C1BE3C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t="-546" r="-15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0B0187A-35ED-2043-A939-5AC42B9642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259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626"/>
    </mc:Choice>
    <mc:Fallback>
      <p:transition spd="slow" advTm="1086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735C3-E029-AA47-8B3E-F7A99BB79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PSNE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B8E1FD-80E9-574E-84AD-4AFC10CBE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Idea for a basic algorithm:</a:t>
            </a:r>
          </a:p>
          <a:p>
            <a:pPr lvl="1"/>
            <a:r>
              <a:rPr lang="en-US" dirty="0"/>
              <a:t>For each player, identify the action that is the best response to every opponent action</a:t>
            </a:r>
          </a:p>
          <a:p>
            <a:pPr lvl="1"/>
            <a:r>
              <a:rPr lang="en-US" dirty="0"/>
              <a:t>Any outcome where </a:t>
            </a:r>
            <a:r>
              <a:rPr lang="en-US" dirty="0">
                <a:solidFill>
                  <a:srgbClr val="FF0000"/>
                </a:solidFill>
              </a:rPr>
              <a:t>ALL</a:t>
            </a:r>
            <a:r>
              <a:rPr lang="en-US" dirty="0"/>
              <a:t> actions are a best response is a PSNE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121BCA5-24B1-704D-952C-4A0431D9C5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295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405"/>
    </mc:Choice>
    <mc:Fallback>
      <p:transition spd="slow" advTm="564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834C2-7447-6F41-A7B6-AE81BF327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Nash Equilibria in Canonical Games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12F492-51BC-F94E-BAC1-B2ECE5331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465" y="1528834"/>
            <a:ext cx="7055070" cy="5173718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D70A0CB-DCB3-0B4B-BC40-377ED4ADE6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394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737"/>
    </mc:Choice>
    <mc:Fallback>
      <p:transition spd="slow" advTm="717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834C2-7447-6F41-A7B6-AE81BF327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Nash Equilibria in Canonical Games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12F492-51BC-F94E-BAC1-B2ECE53316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4465" y="1528834"/>
            <a:ext cx="7055070" cy="51737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D8F98B-CBE2-4C40-B810-9E9234EACF19}"/>
              </a:ext>
            </a:extLst>
          </p:cNvPr>
          <p:cNvSpPr txBox="1"/>
          <p:nvPr/>
        </p:nvSpPr>
        <p:spPr>
          <a:xfrm>
            <a:off x="2060029" y="2967335"/>
            <a:ext cx="34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101EDF-7C3E-744A-95DC-C80D9081F9E4}"/>
              </a:ext>
            </a:extLst>
          </p:cNvPr>
          <p:cNvSpPr txBox="1"/>
          <p:nvPr/>
        </p:nvSpPr>
        <p:spPr>
          <a:xfrm>
            <a:off x="3641563" y="2984147"/>
            <a:ext cx="34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0E6BB1-E8CE-5441-9F64-0FDAE5085D09}"/>
              </a:ext>
            </a:extLst>
          </p:cNvPr>
          <p:cNvSpPr txBox="1"/>
          <p:nvPr/>
        </p:nvSpPr>
        <p:spPr>
          <a:xfrm>
            <a:off x="3294993" y="2984148"/>
            <a:ext cx="34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607391-BC69-0C41-BC8D-E29BC806F462}"/>
              </a:ext>
            </a:extLst>
          </p:cNvPr>
          <p:cNvSpPr txBox="1"/>
          <p:nvPr/>
        </p:nvSpPr>
        <p:spPr>
          <a:xfrm>
            <a:off x="3641563" y="2231322"/>
            <a:ext cx="3465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*</a:t>
            </a: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B5FD92FE-5FDF-6346-A894-F38903E640EE}"/>
              </a:ext>
            </a:extLst>
          </p:cNvPr>
          <p:cNvSpPr/>
          <p:nvPr/>
        </p:nvSpPr>
        <p:spPr>
          <a:xfrm>
            <a:off x="3026977" y="2984146"/>
            <a:ext cx="1166651" cy="852130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04C79A9-9531-684D-92EB-E1DCEA47C2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160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427"/>
    </mc:Choice>
    <mc:Fallback>
      <p:transition spd="slow" advTm="1204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14293</TotalTime>
  <Words>384</Words>
  <Application>Microsoft Macintosh PowerPoint</Application>
  <PresentationFormat>On-screen Show (4:3)</PresentationFormat>
  <Paragraphs>63</Paragraphs>
  <Slides>13</Slides>
  <Notes>0</Notes>
  <HiddenSlides>0</HiddenSlides>
  <MMClips>13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Cambria Math</vt:lpstr>
      <vt:lpstr>Corbel</vt:lpstr>
      <vt:lpstr>Wingdings</vt:lpstr>
      <vt:lpstr>Wingdings 2</vt:lpstr>
      <vt:lpstr>Wingdings 3</vt:lpstr>
      <vt:lpstr>Module</vt:lpstr>
      <vt:lpstr>Basic Solutions Concepts (pt 2)</vt:lpstr>
      <vt:lpstr>Best Response</vt:lpstr>
      <vt:lpstr>Best Response</vt:lpstr>
      <vt:lpstr>Nash Equilibrium</vt:lpstr>
      <vt:lpstr>Nash Equilibrium </vt:lpstr>
      <vt:lpstr>Pure Strategy Nash Equilibrium (PSNE)</vt:lpstr>
      <vt:lpstr>Finding PSNE</vt:lpstr>
      <vt:lpstr>Nash Equilibria in Canonical Games</vt:lpstr>
      <vt:lpstr>Nash Equilibria in Canonical Games</vt:lpstr>
      <vt:lpstr>Nash Equilibria in Canonical Games</vt:lpstr>
      <vt:lpstr>Nash Equilibria in Canonical Games</vt:lpstr>
      <vt:lpstr>Nash Equilibria in Canonical Games</vt:lpstr>
      <vt:lpstr>Nash Equilibria in Canonical Games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63</cp:revision>
  <dcterms:created xsi:type="dcterms:W3CDTF">2012-04-16T18:51:36Z</dcterms:created>
  <dcterms:modified xsi:type="dcterms:W3CDTF">2020-11-05T08:26:47Z</dcterms:modified>
</cp:coreProperties>
</file>

<file path=docProps/thumbnail.jpeg>
</file>